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Fira Sans Extra Condensed Medium"/>
      <p:regular r:id="rId37"/>
      <p:bold r:id="rId38"/>
      <p:italic r:id="rId39"/>
      <p:boldItalic r:id="rId40"/>
    </p:embeddedFont>
    <p:embeddedFont>
      <p:font typeface="Roboto Condensed"/>
      <p:regular r:id="rId41"/>
      <p:bold r:id="rId42"/>
      <p:italic r:id="rId43"/>
      <p:boldItalic r:id="rId44"/>
    </p:embeddedFont>
    <p:embeddedFont>
      <p:font typeface="Squada One"/>
      <p:regular r:id="rId45"/>
    </p:embeddedFont>
    <p:embeddedFont>
      <p:font typeface="Roboto Condensed Light"/>
      <p:regular r:id="rId46"/>
      <p:bold r:id="rId47"/>
      <p:italic r:id="rId48"/>
      <p:boldItalic r:id="rId49"/>
    </p:embeddedFont>
    <p:embeddedFont>
      <p:font typeface="Exo 2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42" Type="http://schemas.openxmlformats.org/officeDocument/2006/relationships/font" Target="fonts/RobotoCondensed-bold.fntdata"/><Relationship Id="rId41" Type="http://schemas.openxmlformats.org/officeDocument/2006/relationships/font" Target="fonts/RobotoCondensed-regular.fntdata"/><Relationship Id="rId44" Type="http://schemas.openxmlformats.org/officeDocument/2006/relationships/font" Target="fonts/RobotoCondensed-boldItalic.fntdata"/><Relationship Id="rId43" Type="http://schemas.openxmlformats.org/officeDocument/2006/relationships/font" Target="fonts/RobotoCondensed-italic.fntdata"/><Relationship Id="rId46" Type="http://schemas.openxmlformats.org/officeDocument/2006/relationships/font" Target="fonts/RobotoCondensedLight-regular.fntdata"/><Relationship Id="rId45" Type="http://schemas.openxmlformats.org/officeDocument/2006/relationships/font" Target="fonts/SquadaO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CondensedLight-italic.fntdata"/><Relationship Id="rId47" Type="http://schemas.openxmlformats.org/officeDocument/2006/relationships/font" Target="fonts/RobotoCondensedLight-bold.fntdata"/><Relationship Id="rId49" Type="http://schemas.openxmlformats.org/officeDocument/2006/relationships/font" Target="fonts/RobotoCondensed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FiraSansExtraCondensedMedium-regular.fntdata"/><Relationship Id="rId36" Type="http://schemas.openxmlformats.org/officeDocument/2006/relationships/slide" Target="slides/slide32.xml"/><Relationship Id="rId39" Type="http://schemas.openxmlformats.org/officeDocument/2006/relationships/font" Target="fonts/FiraSansExtraCondensedMedium-italic.fntdata"/><Relationship Id="rId38" Type="http://schemas.openxmlformats.org/officeDocument/2006/relationships/font" Target="fonts/FiraSansExtraCondensedMedium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Exo2-bold.fntdata"/><Relationship Id="rId50" Type="http://schemas.openxmlformats.org/officeDocument/2006/relationships/font" Target="fonts/Exo2-regular.fntdata"/><Relationship Id="rId53" Type="http://schemas.openxmlformats.org/officeDocument/2006/relationships/font" Target="fonts/Exo2-boldItalic.fntdata"/><Relationship Id="rId52" Type="http://schemas.openxmlformats.org/officeDocument/2006/relationships/font" Target="fonts/Exo2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641bd74b0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641bd74b0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641bd74b0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641bd74b0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641bd74b0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641bd74b0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641bd74b0_5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641bd74b0_5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641bd74b0_5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641bd74b0_5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641bd74b0_5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641bd74b0_5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80e0015ed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80e0015ed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 komt nog het specifieke schema voor de architecture (momenteel is dit die van de showcase)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641bd74b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641bd74b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spoilers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19515fe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19515fe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641bd74b0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641bd74b0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641bd74b0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641bd74b0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641bd74b0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8641bd74b0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641bd74b0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641bd74b0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641bd74b0_4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641bd74b0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 zijn geen deelvragen voor, gewoon leeg laten?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641bd74b0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641bd74b0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8641bd74b0_5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8641bd74b0_5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80e0015ed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880e0015ed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641bd74b0_5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641bd74b0_5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 maak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8641bd74b0_5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8641bd74b0_5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 maak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80e0015ed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80e0015ed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641bd74b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8641bd74b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Moet hier nog iets bij?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80e0015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80e0015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80e0015e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80e0015e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0e0015e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0e0015e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641bd74b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641bd74b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s4bGuSNzLJxxaJ6zMeZNwhUMEand-uyz/view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Borcherd van Brakell &amp; Vic Segers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UAVs autonomously navigating dynamic environments 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5751550" y="3176000"/>
            <a:ext cx="34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375" y="4306874"/>
            <a:ext cx="716999" cy="7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862" y="2997912"/>
            <a:ext cx="375276" cy="3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 rotWithShape="1">
          <a:blip r:embed="rId4">
            <a:alphaModFix/>
          </a:blip>
          <a:srcRect b="31572" l="18189" r="58963" t="33203"/>
          <a:stretch/>
        </p:blipFill>
        <p:spPr>
          <a:xfrm>
            <a:off x="5992448" y="2949836"/>
            <a:ext cx="528184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250" y="1227350"/>
            <a:ext cx="427500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 rotWithShape="1">
          <a:blip r:embed="rId6">
            <a:alphaModFix/>
          </a:blip>
          <a:srcRect b="0" l="0" r="73333" t="0"/>
          <a:stretch/>
        </p:blipFill>
        <p:spPr>
          <a:xfrm>
            <a:off x="1183691" y="1308313"/>
            <a:ext cx="336501" cy="3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7">
            <a:alphaModFix/>
          </a:blip>
          <a:srcRect b="3698" l="9718" r="9297" t="4058"/>
          <a:stretch/>
        </p:blipFill>
        <p:spPr>
          <a:xfrm>
            <a:off x="2779600" y="1227350"/>
            <a:ext cx="375267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8">
            <a:alphaModFix/>
          </a:blip>
          <a:srcRect b="18411" l="0" r="0" t="18405"/>
          <a:stretch/>
        </p:blipFill>
        <p:spPr>
          <a:xfrm>
            <a:off x="2565087" y="2991800"/>
            <a:ext cx="805173" cy="3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>
            <p:ph type="ctrTitle"/>
          </p:nvPr>
        </p:nvSpPr>
        <p:spPr>
          <a:xfrm>
            <a:off x="1909726" y="3573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Technologieën</a:t>
            </a:r>
            <a:endParaRPr/>
          </a:p>
        </p:txBody>
      </p:sp>
      <p:sp>
        <p:nvSpPr>
          <p:cNvPr id="264" name="Google Shape;264;p35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65" name="Google Shape;265;p35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Robot Operating System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66" name="Google Shape;266;p35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Gazebo</a:t>
            </a:r>
            <a:endParaRPr/>
          </a:p>
        </p:txBody>
      </p:sp>
      <p:sp>
        <p:nvSpPr>
          <p:cNvPr id="267" name="Google Shape;267;p35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dynamische simulator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MAVROS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69" name="Google Shape;269;p35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Translation layer tussen ROS en MAVLink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70" name="Google Shape;270;p35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Python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1" name="Google Shape;271;p35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High-level programmeertaal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72" name="Google Shape;272;p35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Docker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3" name="Google Shape;273;p35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Containerisatie software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74" name="Google Shape;274;p35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RViz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5" name="Google Shape;275;p35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visualisatie tool voor ROS applicaties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276" name="Google Shape;276;p35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5"/>
          <p:cNvCxnSpPr/>
          <p:nvPr/>
        </p:nvCxnSpPr>
        <p:spPr>
          <a:xfrm rot="10800000">
            <a:off x="2083250" y="3461525"/>
            <a:ext cx="70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5"/>
          <p:cNvSpPr txBox="1"/>
          <p:nvPr>
            <p:ph idx="7" type="ctrTitle"/>
          </p:nvPr>
        </p:nvSpPr>
        <p:spPr>
          <a:xfrm>
            <a:off x="20774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PX4 Autopilot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9" name="Google Shape;279;p35"/>
          <p:cNvSpPr txBox="1"/>
          <p:nvPr>
            <p:ph idx="8" type="subTitle"/>
          </p:nvPr>
        </p:nvSpPr>
        <p:spPr>
          <a:xfrm>
            <a:off x="22290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Automatische piloot systeem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9">
            <a:alphaModFix/>
          </a:blip>
          <a:srcRect b="16329" l="0" r="0" t="18118"/>
          <a:stretch/>
        </p:blipFill>
        <p:spPr>
          <a:xfrm>
            <a:off x="7606063" y="3026967"/>
            <a:ext cx="528176" cy="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862" y="2997912"/>
            <a:ext cx="375276" cy="3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 rotWithShape="1">
          <a:blip r:embed="rId4">
            <a:alphaModFix/>
          </a:blip>
          <a:srcRect b="31572" l="18189" r="58963" t="33203"/>
          <a:stretch/>
        </p:blipFill>
        <p:spPr>
          <a:xfrm>
            <a:off x="5992448" y="2949836"/>
            <a:ext cx="528184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250" y="1227350"/>
            <a:ext cx="427500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 rotWithShape="1">
          <a:blip r:embed="rId6">
            <a:alphaModFix/>
          </a:blip>
          <a:srcRect b="0" l="0" r="73333" t="0"/>
          <a:stretch/>
        </p:blipFill>
        <p:spPr>
          <a:xfrm>
            <a:off x="1183691" y="1308313"/>
            <a:ext cx="336501" cy="3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 rotWithShape="1">
          <a:blip r:embed="rId7">
            <a:alphaModFix/>
          </a:blip>
          <a:srcRect b="3698" l="9718" r="9297" t="4058"/>
          <a:stretch/>
        </p:blipFill>
        <p:spPr>
          <a:xfrm>
            <a:off x="2779600" y="1227350"/>
            <a:ext cx="375267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 rotWithShape="1">
          <a:blip r:embed="rId8">
            <a:alphaModFix/>
          </a:blip>
          <a:srcRect b="18411" l="0" r="0" t="18405"/>
          <a:stretch/>
        </p:blipFill>
        <p:spPr>
          <a:xfrm>
            <a:off x="2565087" y="2991800"/>
            <a:ext cx="805173" cy="3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>
            <p:ph type="ctrTitle"/>
          </p:nvPr>
        </p:nvSpPr>
        <p:spPr>
          <a:xfrm>
            <a:off x="1909726" y="3573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Technologieën</a:t>
            </a:r>
            <a:endParaRPr/>
          </a:p>
        </p:txBody>
      </p:sp>
      <p:sp>
        <p:nvSpPr>
          <p:cNvPr id="292" name="Google Shape;292;p36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93" name="Google Shape;293;p36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Robot Operating System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94" name="Google Shape;294;p36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Gazebo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95" name="Google Shape;295;p36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dynamische simulator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96" name="Google Shape;296;p36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MAVROS</a:t>
            </a:r>
            <a:endParaRPr/>
          </a:p>
        </p:txBody>
      </p:sp>
      <p:sp>
        <p:nvSpPr>
          <p:cNvPr id="297" name="Google Shape;297;p36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layer tussen ROS en MAVLink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Python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99" name="Google Shape;299;p36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High-level programmeertaal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00" name="Google Shape;300;p36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Docker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01" name="Google Shape;301;p36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Containerisatie software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02" name="Google Shape;302;p36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RViz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03" name="Google Shape;303;p36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visualisatie tool voor ROS applicaties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304" name="Google Shape;304;p36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6"/>
          <p:cNvCxnSpPr/>
          <p:nvPr/>
        </p:nvCxnSpPr>
        <p:spPr>
          <a:xfrm rot="10800000">
            <a:off x="2083250" y="3461525"/>
            <a:ext cx="70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6"/>
          <p:cNvSpPr txBox="1"/>
          <p:nvPr>
            <p:ph idx="7" type="ctrTitle"/>
          </p:nvPr>
        </p:nvSpPr>
        <p:spPr>
          <a:xfrm>
            <a:off x="20774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PX4 Autopilot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07" name="Google Shape;307;p36"/>
          <p:cNvSpPr txBox="1"/>
          <p:nvPr>
            <p:ph idx="8" type="subTitle"/>
          </p:nvPr>
        </p:nvSpPr>
        <p:spPr>
          <a:xfrm>
            <a:off x="22290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Automatische piloot systeem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308" name="Google Shape;308;p36"/>
          <p:cNvPicPr preferRelativeResize="0"/>
          <p:nvPr/>
        </p:nvPicPr>
        <p:blipFill rotWithShape="1">
          <a:blip r:embed="rId9">
            <a:alphaModFix/>
          </a:blip>
          <a:srcRect b="16329" l="0" r="0" t="18118"/>
          <a:stretch/>
        </p:blipFill>
        <p:spPr>
          <a:xfrm>
            <a:off x="7606063" y="3026967"/>
            <a:ext cx="528176" cy="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862" y="2997912"/>
            <a:ext cx="375276" cy="3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 rotWithShape="1">
          <a:blip r:embed="rId4">
            <a:alphaModFix/>
          </a:blip>
          <a:srcRect b="31572" l="18189" r="58963" t="33203"/>
          <a:stretch/>
        </p:blipFill>
        <p:spPr>
          <a:xfrm>
            <a:off x="5992448" y="2949836"/>
            <a:ext cx="528184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250" y="1227350"/>
            <a:ext cx="427500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 rotWithShape="1">
          <a:blip r:embed="rId6">
            <a:alphaModFix/>
          </a:blip>
          <a:srcRect b="0" l="0" r="73333" t="0"/>
          <a:stretch/>
        </p:blipFill>
        <p:spPr>
          <a:xfrm>
            <a:off x="1183691" y="1308313"/>
            <a:ext cx="336501" cy="3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 rotWithShape="1">
          <a:blip r:embed="rId7">
            <a:alphaModFix/>
          </a:blip>
          <a:srcRect b="3698" l="9718" r="9297" t="4058"/>
          <a:stretch/>
        </p:blipFill>
        <p:spPr>
          <a:xfrm>
            <a:off x="2779600" y="1227350"/>
            <a:ext cx="375267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 rotWithShape="1">
          <a:blip r:embed="rId8">
            <a:alphaModFix/>
          </a:blip>
          <a:srcRect b="18411" l="0" r="0" t="18405"/>
          <a:stretch/>
        </p:blipFill>
        <p:spPr>
          <a:xfrm>
            <a:off x="2565087" y="2991800"/>
            <a:ext cx="805173" cy="3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>
            <p:ph type="ctrTitle"/>
          </p:nvPr>
        </p:nvSpPr>
        <p:spPr>
          <a:xfrm>
            <a:off x="1909726" y="3573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Technologieën</a:t>
            </a:r>
            <a:endParaRPr/>
          </a:p>
        </p:txBody>
      </p:sp>
      <p:sp>
        <p:nvSpPr>
          <p:cNvPr id="320" name="Google Shape;320;p37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21" name="Google Shape;321;p37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Robot Operating System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22" name="Google Shape;322;p37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Gazebo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23" name="Google Shape;323;p37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dynamische simulator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24" name="Google Shape;324;p37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MAVROS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25" name="Google Shape;325;p37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Translation layer tussen ROS en MAVLink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26" name="Google Shape;326;p37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Python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27" name="Google Shape;327;p37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High-level programmeertaal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28" name="Google Shape;328;p37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Docker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29" name="Google Shape;329;p37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Containerisatie software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30" name="Google Shape;330;p37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RViz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31" name="Google Shape;331;p37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visualisatie tool voor ROS applicaties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332" name="Google Shape;332;p37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7"/>
          <p:cNvCxnSpPr/>
          <p:nvPr/>
        </p:nvCxnSpPr>
        <p:spPr>
          <a:xfrm rot="10800000">
            <a:off x="2083250" y="3461525"/>
            <a:ext cx="70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7"/>
          <p:cNvSpPr txBox="1"/>
          <p:nvPr>
            <p:ph idx="7" type="ctrTitle"/>
          </p:nvPr>
        </p:nvSpPr>
        <p:spPr>
          <a:xfrm>
            <a:off x="20774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PX4 Autopilot</a:t>
            </a:r>
            <a:endParaRPr/>
          </a:p>
        </p:txBody>
      </p:sp>
      <p:sp>
        <p:nvSpPr>
          <p:cNvPr id="335" name="Google Shape;335;p37"/>
          <p:cNvSpPr txBox="1"/>
          <p:nvPr>
            <p:ph idx="8" type="subTitle"/>
          </p:nvPr>
        </p:nvSpPr>
        <p:spPr>
          <a:xfrm>
            <a:off x="22290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Automatische piloot systeem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9">
            <a:alphaModFix/>
          </a:blip>
          <a:srcRect b="16329" l="0" r="0" t="18118"/>
          <a:stretch/>
        </p:blipFill>
        <p:spPr>
          <a:xfrm>
            <a:off x="7606063" y="3026967"/>
            <a:ext cx="528176" cy="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862" y="2997912"/>
            <a:ext cx="375276" cy="3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 rotWithShape="1">
          <a:blip r:embed="rId4">
            <a:alphaModFix/>
          </a:blip>
          <a:srcRect b="31572" l="18189" r="58963" t="33203"/>
          <a:stretch/>
        </p:blipFill>
        <p:spPr>
          <a:xfrm>
            <a:off x="5992448" y="2949836"/>
            <a:ext cx="528184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250" y="1227350"/>
            <a:ext cx="427500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 rotWithShape="1">
          <a:blip r:embed="rId6">
            <a:alphaModFix/>
          </a:blip>
          <a:srcRect b="0" l="0" r="73333" t="0"/>
          <a:stretch/>
        </p:blipFill>
        <p:spPr>
          <a:xfrm>
            <a:off x="1183691" y="1308313"/>
            <a:ext cx="336501" cy="3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 rotWithShape="1">
          <a:blip r:embed="rId7">
            <a:alphaModFix/>
          </a:blip>
          <a:srcRect b="3698" l="9718" r="9297" t="4058"/>
          <a:stretch/>
        </p:blipFill>
        <p:spPr>
          <a:xfrm>
            <a:off x="2779600" y="1227350"/>
            <a:ext cx="375267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 rotWithShape="1">
          <a:blip r:embed="rId8">
            <a:alphaModFix/>
          </a:blip>
          <a:srcRect b="18411" l="0" r="0" t="18405"/>
          <a:stretch/>
        </p:blipFill>
        <p:spPr>
          <a:xfrm>
            <a:off x="2565087" y="2991800"/>
            <a:ext cx="805173" cy="3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 txBox="1"/>
          <p:nvPr>
            <p:ph type="ctrTitle"/>
          </p:nvPr>
        </p:nvSpPr>
        <p:spPr>
          <a:xfrm>
            <a:off x="1909726" y="3573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Technologieën</a:t>
            </a:r>
            <a:endParaRPr/>
          </a:p>
        </p:txBody>
      </p:sp>
      <p:sp>
        <p:nvSpPr>
          <p:cNvPr id="348" name="Google Shape;348;p38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49" name="Google Shape;349;p38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Robot Operating System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50" name="Google Shape;350;p38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Gazebo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51" name="Google Shape;351;p38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dynamische simulator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52" name="Google Shape;352;p38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MAVROS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53" name="Google Shape;353;p38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Translation layer tussen ROS en MAVLink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54" name="Google Shape;354;p38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55" name="Google Shape;355;p38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High-level programmeertaal </a:t>
            </a:r>
            <a:endParaRPr/>
          </a:p>
        </p:txBody>
      </p:sp>
      <p:sp>
        <p:nvSpPr>
          <p:cNvPr id="356" name="Google Shape;356;p38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Docker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57" name="Google Shape;357;p38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Containerisatie software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58" name="Google Shape;358;p38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RViz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59" name="Google Shape;359;p38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visualisatie tool voor ROS applicaties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360" name="Google Shape;360;p38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8"/>
          <p:cNvCxnSpPr/>
          <p:nvPr/>
        </p:nvCxnSpPr>
        <p:spPr>
          <a:xfrm rot="10800000">
            <a:off x="2083250" y="3461525"/>
            <a:ext cx="70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38"/>
          <p:cNvSpPr txBox="1"/>
          <p:nvPr>
            <p:ph idx="7" type="ctrTitle"/>
          </p:nvPr>
        </p:nvSpPr>
        <p:spPr>
          <a:xfrm>
            <a:off x="20774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PX4 Autopilot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3" name="Google Shape;363;p38"/>
          <p:cNvSpPr txBox="1"/>
          <p:nvPr>
            <p:ph idx="8" type="subTitle"/>
          </p:nvPr>
        </p:nvSpPr>
        <p:spPr>
          <a:xfrm>
            <a:off x="22290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Automatische piloot systeem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364" name="Google Shape;364;p38"/>
          <p:cNvPicPr preferRelativeResize="0"/>
          <p:nvPr/>
        </p:nvPicPr>
        <p:blipFill rotWithShape="1">
          <a:blip r:embed="rId9">
            <a:alphaModFix/>
          </a:blip>
          <a:srcRect b="16329" l="0" r="0" t="18118"/>
          <a:stretch/>
        </p:blipFill>
        <p:spPr>
          <a:xfrm>
            <a:off x="7606063" y="3026967"/>
            <a:ext cx="528176" cy="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862" y="2997912"/>
            <a:ext cx="375276" cy="3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 rotWithShape="1">
          <a:blip r:embed="rId4">
            <a:alphaModFix/>
          </a:blip>
          <a:srcRect b="31572" l="18189" r="58963" t="33203"/>
          <a:stretch/>
        </p:blipFill>
        <p:spPr>
          <a:xfrm>
            <a:off x="5992448" y="2949836"/>
            <a:ext cx="528184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250" y="1227350"/>
            <a:ext cx="427500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 rotWithShape="1">
          <a:blip r:embed="rId6">
            <a:alphaModFix/>
          </a:blip>
          <a:srcRect b="0" l="0" r="73333" t="0"/>
          <a:stretch/>
        </p:blipFill>
        <p:spPr>
          <a:xfrm>
            <a:off x="1183691" y="1308313"/>
            <a:ext cx="336501" cy="3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 rotWithShape="1">
          <a:blip r:embed="rId7">
            <a:alphaModFix/>
          </a:blip>
          <a:srcRect b="3698" l="9718" r="9297" t="4058"/>
          <a:stretch/>
        </p:blipFill>
        <p:spPr>
          <a:xfrm>
            <a:off x="2779600" y="1227350"/>
            <a:ext cx="375267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 rotWithShape="1">
          <a:blip r:embed="rId8">
            <a:alphaModFix/>
          </a:blip>
          <a:srcRect b="18411" l="0" r="0" t="18405"/>
          <a:stretch/>
        </p:blipFill>
        <p:spPr>
          <a:xfrm>
            <a:off x="2565087" y="2991800"/>
            <a:ext cx="805173" cy="3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9"/>
          <p:cNvSpPr txBox="1"/>
          <p:nvPr>
            <p:ph type="ctrTitle"/>
          </p:nvPr>
        </p:nvSpPr>
        <p:spPr>
          <a:xfrm>
            <a:off x="1909726" y="3573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Technologieën</a:t>
            </a:r>
            <a:endParaRPr/>
          </a:p>
        </p:txBody>
      </p:sp>
      <p:sp>
        <p:nvSpPr>
          <p:cNvPr id="376" name="Google Shape;376;p39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77" name="Google Shape;377;p39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Robot Operating System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78" name="Google Shape;378;p39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Gazebo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79" name="Google Shape;379;p39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dynamische simulator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80" name="Google Shape;380;p39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MAVROS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1" name="Google Shape;381;p39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Translation layer tussen ROS en MAVLink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82" name="Google Shape;382;p39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Python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3" name="Google Shape;383;p39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High-level programmeertaal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84" name="Google Shape;384;p39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385" name="Google Shape;385;p39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Containerisatie software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9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RViz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7" name="Google Shape;387;p39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visualisatie tool voor ROS applicaties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388" name="Google Shape;388;p39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9"/>
          <p:cNvCxnSpPr/>
          <p:nvPr/>
        </p:nvCxnSpPr>
        <p:spPr>
          <a:xfrm rot="10800000">
            <a:off x="2083250" y="3461525"/>
            <a:ext cx="70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9"/>
          <p:cNvSpPr txBox="1"/>
          <p:nvPr>
            <p:ph idx="7" type="ctrTitle"/>
          </p:nvPr>
        </p:nvSpPr>
        <p:spPr>
          <a:xfrm>
            <a:off x="20774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PX4 Autopilot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91" name="Google Shape;391;p39"/>
          <p:cNvSpPr txBox="1"/>
          <p:nvPr>
            <p:ph idx="8" type="subTitle"/>
          </p:nvPr>
        </p:nvSpPr>
        <p:spPr>
          <a:xfrm>
            <a:off x="22290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Automatische piloot systeem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392" name="Google Shape;392;p39"/>
          <p:cNvPicPr preferRelativeResize="0"/>
          <p:nvPr/>
        </p:nvPicPr>
        <p:blipFill rotWithShape="1">
          <a:blip r:embed="rId9">
            <a:alphaModFix/>
          </a:blip>
          <a:srcRect b="16329" l="0" r="0" t="18118"/>
          <a:stretch/>
        </p:blipFill>
        <p:spPr>
          <a:xfrm>
            <a:off x="7606063" y="3026967"/>
            <a:ext cx="528176" cy="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862" y="2997912"/>
            <a:ext cx="375276" cy="3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 rotWithShape="1">
          <a:blip r:embed="rId4">
            <a:alphaModFix/>
          </a:blip>
          <a:srcRect b="31572" l="18189" r="58963" t="33203"/>
          <a:stretch/>
        </p:blipFill>
        <p:spPr>
          <a:xfrm>
            <a:off x="5992448" y="2949836"/>
            <a:ext cx="528184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250" y="1227350"/>
            <a:ext cx="427500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0"/>
          <p:cNvPicPr preferRelativeResize="0"/>
          <p:nvPr/>
        </p:nvPicPr>
        <p:blipFill rotWithShape="1">
          <a:blip r:embed="rId6">
            <a:alphaModFix/>
          </a:blip>
          <a:srcRect b="0" l="0" r="73333" t="0"/>
          <a:stretch/>
        </p:blipFill>
        <p:spPr>
          <a:xfrm>
            <a:off x="1183691" y="1308313"/>
            <a:ext cx="336501" cy="3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 rotWithShape="1">
          <a:blip r:embed="rId7">
            <a:alphaModFix/>
          </a:blip>
          <a:srcRect b="3698" l="9718" r="9297" t="4058"/>
          <a:stretch/>
        </p:blipFill>
        <p:spPr>
          <a:xfrm>
            <a:off x="2779600" y="1227350"/>
            <a:ext cx="375267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 rotWithShape="1">
          <a:blip r:embed="rId8">
            <a:alphaModFix/>
          </a:blip>
          <a:srcRect b="18411" l="0" r="0" t="18405"/>
          <a:stretch/>
        </p:blipFill>
        <p:spPr>
          <a:xfrm>
            <a:off x="2565087" y="2991800"/>
            <a:ext cx="805173" cy="3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0"/>
          <p:cNvSpPr txBox="1"/>
          <p:nvPr>
            <p:ph type="ctrTitle"/>
          </p:nvPr>
        </p:nvSpPr>
        <p:spPr>
          <a:xfrm>
            <a:off x="1909726" y="3573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Technologieën</a:t>
            </a:r>
            <a:endParaRPr/>
          </a:p>
        </p:txBody>
      </p:sp>
      <p:sp>
        <p:nvSpPr>
          <p:cNvPr id="404" name="Google Shape;404;p40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05" name="Google Shape;405;p40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Robot Operating System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06" name="Google Shape;406;p40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Gazebo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07" name="Google Shape;407;p40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dynamische simulator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08" name="Google Shape;408;p40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MAVROS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09" name="Google Shape;409;p40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Translation layer tussen ROS en MAVLink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10" name="Google Shape;410;p40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Python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11" name="Google Shape;411;p40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High-level programmeertaal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12" name="Google Shape;412;p40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Docker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13" name="Google Shape;413;p40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Containerisatie software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14" name="Google Shape;414;p40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RViz</a:t>
            </a:r>
            <a:endParaRPr/>
          </a:p>
        </p:txBody>
      </p:sp>
      <p:sp>
        <p:nvSpPr>
          <p:cNvPr id="415" name="Google Shape;415;p40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visualisatie tool voor ROS applicaties</a:t>
            </a:r>
            <a:endParaRPr/>
          </a:p>
        </p:txBody>
      </p:sp>
      <p:cxnSp>
        <p:nvCxnSpPr>
          <p:cNvPr id="416" name="Google Shape;416;p40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0"/>
          <p:cNvCxnSpPr/>
          <p:nvPr/>
        </p:nvCxnSpPr>
        <p:spPr>
          <a:xfrm rot="10800000">
            <a:off x="2083250" y="3461525"/>
            <a:ext cx="70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0"/>
          <p:cNvSpPr txBox="1"/>
          <p:nvPr>
            <p:ph idx="7" type="ctrTitle"/>
          </p:nvPr>
        </p:nvSpPr>
        <p:spPr>
          <a:xfrm>
            <a:off x="20774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PX4 Autopilot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19" name="Google Shape;419;p40"/>
          <p:cNvSpPr txBox="1"/>
          <p:nvPr>
            <p:ph idx="8" type="subTitle"/>
          </p:nvPr>
        </p:nvSpPr>
        <p:spPr>
          <a:xfrm>
            <a:off x="22290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Automatische piloot systeem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420" name="Google Shape;420;p40"/>
          <p:cNvPicPr preferRelativeResize="0"/>
          <p:nvPr/>
        </p:nvPicPr>
        <p:blipFill rotWithShape="1">
          <a:blip r:embed="rId9">
            <a:alphaModFix/>
          </a:blip>
          <a:srcRect b="16329" l="0" r="0" t="18118"/>
          <a:stretch/>
        </p:blipFill>
        <p:spPr>
          <a:xfrm>
            <a:off x="7606063" y="3026967"/>
            <a:ext cx="528176" cy="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ctrTitle"/>
          </p:nvPr>
        </p:nvSpPr>
        <p:spPr>
          <a:xfrm flipH="1">
            <a:off x="1179849" y="1347050"/>
            <a:ext cx="67248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Implementatie architecture</a:t>
            </a:r>
            <a:endParaRPr/>
          </a:p>
        </p:txBody>
      </p:sp>
      <p:sp>
        <p:nvSpPr>
          <p:cNvPr id="426" name="Google Shape;426;p41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427" name="Google Shape;427;p4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42"/>
          <p:cNvCxnSpPr/>
          <p:nvPr/>
        </p:nvCxnSpPr>
        <p:spPr>
          <a:xfrm>
            <a:off x="547500" y="3011000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Implementatie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4" name="Google Shape;434;p42"/>
          <p:cNvSpPr/>
          <p:nvPr/>
        </p:nvSpPr>
        <p:spPr>
          <a:xfrm>
            <a:off x="1915500" y="1299050"/>
            <a:ext cx="53130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812" y="1333825"/>
            <a:ext cx="4314876" cy="335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architecture</a:t>
            </a:r>
            <a:endParaRPr/>
          </a:p>
        </p:txBody>
      </p:sp>
      <p:sp>
        <p:nvSpPr>
          <p:cNvPr id="441" name="Google Shape;441;p43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cxnSp>
        <p:nvCxnSpPr>
          <p:cNvPr id="442" name="Google Shape;442;p43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/>
          <p:nvPr>
            <p:ph idx="2" type="ctrTitle"/>
          </p:nvPr>
        </p:nvSpPr>
        <p:spPr>
          <a:xfrm>
            <a:off x="1932090" y="585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architecture</a:t>
            </a:r>
            <a:endParaRPr/>
          </a:p>
        </p:txBody>
      </p:sp>
      <p:pic>
        <p:nvPicPr>
          <p:cNvPr id="448" name="Google Shape;448;p44" title="Demo Architectu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750" y="582500"/>
            <a:ext cx="7290500" cy="45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2" type="ctrTitle"/>
          </p:nvPr>
        </p:nvSpPr>
        <p:spPr>
          <a:xfrm>
            <a:off x="6867650" y="2614276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Onderzoeksvragen</a:t>
            </a:r>
            <a:endParaRPr/>
          </a:p>
        </p:txBody>
      </p:sp>
      <p:sp>
        <p:nvSpPr>
          <p:cNvPr id="141" name="Google Shape;141;p27"/>
          <p:cNvSpPr txBox="1"/>
          <p:nvPr>
            <p:ph idx="2" type="ctrTitle"/>
          </p:nvPr>
        </p:nvSpPr>
        <p:spPr>
          <a:xfrm>
            <a:off x="6867650" y="3190239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Implementatie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27"/>
          <p:cNvSpPr txBox="1"/>
          <p:nvPr>
            <p:ph idx="2" type="ctrTitle"/>
          </p:nvPr>
        </p:nvSpPr>
        <p:spPr>
          <a:xfrm>
            <a:off x="6867650" y="3706426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showcase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27"/>
          <p:cNvSpPr txBox="1"/>
          <p:nvPr>
            <p:ph idx="2" type="ctrTitle"/>
          </p:nvPr>
        </p:nvSpPr>
        <p:spPr>
          <a:xfrm>
            <a:off x="6867650" y="4248276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27"/>
          <p:cNvSpPr txBox="1"/>
          <p:nvPr>
            <p:ph idx="3" type="title"/>
          </p:nvPr>
        </p:nvSpPr>
        <p:spPr>
          <a:xfrm>
            <a:off x="6302425" y="254577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" name="Google Shape;145;p27"/>
          <p:cNvSpPr txBox="1"/>
          <p:nvPr>
            <p:ph idx="3" type="title"/>
          </p:nvPr>
        </p:nvSpPr>
        <p:spPr>
          <a:xfrm>
            <a:off x="6302425" y="308762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27"/>
          <p:cNvSpPr txBox="1"/>
          <p:nvPr>
            <p:ph idx="3" type="title"/>
          </p:nvPr>
        </p:nvSpPr>
        <p:spPr>
          <a:xfrm>
            <a:off x="6302425" y="362947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7" name="Google Shape;147;p27"/>
          <p:cNvSpPr txBox="1"/>
          <p:nvPr>
            <p:ph idx="3" type="title"/>
          </p:nvPr>
        </p:nvSpPr>
        <p:spPr>
          <a:xfrm>
            <a:off x="6302425" y="417132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7"/>
          <p:cNvSpPr txBox="1"/>
          <p:nvPr>
            <p:ph type="ctrTitle"/>
          </p:nvPr>
        </p:nvSpPr>
        <p:spPr>
          <a:xfrm>
            <a:off x="2889800" y="2098650"/>
            <a:ext cx="3330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INHOUDSOPGAVE</a:t>
            </a:r>
            <a:endParaRPr sz="2900">
              <a:solidFill>
                <a:schemeClr val="dk2"/>
              </a:solidFill>
            </a:endParaRPr>
          </a:p>
        </p:txBody>
      </p:sp>
      <p:cxnSp>
        <p:nvCxnSpPr>
          <p:cNvPr id="149" name="Google Shape;149;p27"/>
          <p:cNvCxnSpPr/>
          <p:nvPr/>
        </p:nvCxnSpPr>
        <p:spPr>
          <a:xfrm>
            <a:off x="2882900" y="13313"/>
            <a:ext cx="6600" cy="36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7"/>
          <p:cNvCxnSpPr/>
          <p:nvPr/>
        </p:nvCxnSpPr>
        <p:spPr>
          <a:xfrm>
            <a:off x="6220125" y="1844075"/>
            <a:ext cx="0" cy="32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7"/>
          <p:cNvSpPr txBox="1"/>
          <p:nvPr>
            <p:ph idx="2" type="ctrTitle"/>
          </p:nvPr>
        </p:nvSpPr>
        <p:spPr>
          <a:xfrm>
            <a:off x="171450" y="600801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Bedrijfsvoorstelling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p27"/>
          <p:cNvSpPr txBox="1"/>
          <p:nvPr>
            <p:ph idx="3" type="title"/>
          </p:nvPr>
        </p:nvSpPr>
        <p:spPr>
          <a:xfrm>
            <a:off x="2145750" y="48112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p27"/>
          <p:cNvSpPr txBox="1"/>
          <p:nvPr>
            <p:ph idx="2" type="ctrTitle"/>
          </p:nvPr>
        </p:nvSpPr>
        <p:spPr>
          <a:xfrm>
            <a:off x="171450" y="1134064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voorstelling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p27"/>
          <p:cNvSpPr txBox="1"/>
          <p:nvPr>
            <p:ph idx="3" type="title"/>
          </p:nvPr>
        </p:nvSpPr>
        <p:spPr>
          <a:xfrm>
            <a:off x="2145750" y="102297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27"/>
          <p:cNvSpPr txBox="1"/>
          <p:nvPr>
            <p:ph idx="2" type="ctrTitle"/>
          </p:nvPr>
        </p:nvSpPr>
        <p:spPr>
          <a:xfrm>
            <a:off x="171450" y="1667351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Technologieën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27"/>
          <p:cNvSpPr txBox="1"/>
          <p:nvPr>
            <p:ph idx="3" type="title"/>
          </p:nvPr>
        </p:nvSpPr>
        <p:spPr>
          <a:xfrm>
            <a:off x="2145750" y="156482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27"/>
          <p:cNvSpPr txBox="1"/>
          <p:nvPr>
            <p:ph idx="2" type="ctrTitle"/>
          </p:nvPr>
        </p:nvSpPr>
        <p:spPr>
          <a:xfrm>
            <a:off x="171450" y="2192076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8" name="Google Shape;158;p27"/>
          <p:cNvSpPr txBox="1"/>
          <p:nvPr>
            <p:ph idx="3" type="title"/>
          </p:nvPr>
        </p:nvSpPr>
        <p:spPr>
          <a:xfrm>
            <a:off x="2145750" y="210667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9" name="Google Shape;159;p27"/>
          <p:cNvSpPr txBox="1"/>
          <p:nvPr>
            <p:ph idx="2" type="ctrTitle"/>
          </p:nvPr>
        </p:nvSpPr>
        <p:spPr>
          <a:xfrm>
            <a:off x="149175" y="2733926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7"/>
          <p:cNvSpPr txBox="1"/>
          <p:nvPr>
            <p:ph idx="3" type="title"/>
          </p:nvPr>
        </p:nvSpPr>
        <p:spPr>
          <a:xfrm>
            <a:off x="2123475" y="264852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Onderzoeksvragen</a:t>
            </a:r>
            <a:endParaRPr/>
          </a:p>
        </p:txBody>
      </p:sp>
      <p:sp>
        <p:nvSpPr>
          <p:cNvPr id="454" name="Google Shape;454;p45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cxnSp>
        <p:nvCxnSpPr>
          <p:cNvPr id="455" name="Google Shape;455;p45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 txBox="1"/>
          <p:nvPr>
            <p:ph type="ctrTitle"/>
          </p:nvPr>
        </p:nvSpPr>
        <p:spPr>
          <a:xfrm>
            <a:off x="1699200" y="357350"/>
            <a:ext cx="5745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Hoe kan een UAV autonoom navigeren in een dynamische omgeving?</a:t>
            </a:r>
            <a:endParaRPr/>
          </a:p>
        </p:txBody>
      </p:sp>
      <p:sp>
        <p:nvSpPr>
          <p:cNvPr id="461" name="Google Shape;461;p46"/>
          <p:cNvSpPr txBox="1"/>
          <p:nvPr>
            <p:ph idx="2" type="ctrTitle"/>
          </p:nvPr>
        </p:nvSpPr>
        <p:spPr>
          <a:xfrm>
            <a:off x="2048062" y="1913750"/>
            <a:ext cx="21873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Dynamische omgeving</a:t>
            </a:r>
            <a:endParaRPr/>
          </a:p>
        </p:txBody>
      </p:sp>
      <p:sp>
        <p:nvSpPr>
          <p:cNvPr id="462" name="Google Shape;462;p46"/>
          <p:cNvSpPr txBox="1"/>
          <p:nvPr>
            <p:ph idx="3" type="ctrTitle"/>
          </p:nvPr>
        </p:nvSpPr>
        <p:spPr>
          <a:xfrm>
            <a:off x="2245173" y="2802248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 planning</a:t>
            </a:r>
            <a:endParaRPr/>
          </a:p>
        </p:txBody>
      </p:sp>
      <p:sp>
        <p:nvSpPr>
          <p:cNvPr id="463" name="Google Shape;463;p46"/>
          <p:cNvSpPr txBox="1"/>
          <p:nvPr>
            <p:ph idx="5" type="ctrTitle"/>
          </p:nvPr>
        </p:nvSpPr>
        <p:spPr>
          <a:xfrm>
            <a:off x="5302835" y="19137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Oriëntatie</a:t>
            </a:r>
            <a:endParaRPr/>
          </a:p>
        </p:txBody>
      </p:sp>
      <p:sp>
        <p:nvSpPr>
          <p:cNvPr id="464" name="Google Shape;464;p46"/>
          <p:cNvSpPr txBox="1"/>
          <p:nvPr>
            <p:ph idx="7" type="ctrTitle"/>
          </p:nvPr>
        </p:nvSpPr>
        <p:spPr>
          <a:xfrm>
            <a:off x="5302835" y="2802248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 uitvoering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Dynamische omgeving</a:t>
            </a:r>
            <a:endParaRPr/>
          </a:p>
        </p:txBody>
      </p:sp>
      <p:sp>
        <p:nvSpPr>
          <p:cNvPr id="470" name="Google Shape;470;p47"/>
          <p:cNvSpPr txBox="1"/>
          <p:nvPr>
            <p:ph idx="2" type="title"/>
          </p:nvPr>
        </p:nvSpPr>
        <p:spPr>
          <a:xfrm>
            <a:off x="1919626" y="155537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Definitie</a:t>
            </a:r>
            <a:endParaRPr sz="2000"/>
          </a:p>
        </p:txBody>
      </p:sp>
      <p:sp>
        <p:nvSpPr>
          <p:cNvPr id="471" name="Google Shape;471;p47"/>
          <p:cNvSpPr txBox="1"/>
          <p:nvPr>
            <p:ph idx="3" type="title"/>
          </p:nvPr>
        </p:nvSpPr>
        <p:spPr>
          <a:xfrm>
            <a:off x="1919625" y="2475350"/>
            <a:ext cx="21426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Eigenschappen</a:t>
            </a:r>
            <a:endParaRPr sz="2000"/>
          </a:p>
        </p:txBody>
      </p:sp>
      <p:sp>
        <p:nvSpPr>
          <p:cNvPr id="472" name="Google Shape;472;p47"/>
          <p:cNvSpPr txBox="1"/>
          <p:nvPr>
            <p:ph idx="4" type="subTitle"/>
          </p:nvPr>
        </p:nvSpPr>
        <p:spPr>
          <a:xfrm flipH="1">
            <a:off x="42737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 en outdoor specifiek</a:t>
            </a:r>
            <a:endParaRPr/>
          </a:p>
        </p:txBody>
      </p:sp>
      <p:sp>
        <p:nvSpPr>
          <p:cNvPr id="473" name="Google Shape;473;p47"/>
          <p:cNvSpPr txBox="1"/>
          <p:nvPr>
            <p:ph idx="6" type="subTitle"/>
          </p:nvPr>
        </p:nvSpPr>
        <p:spPr>
          <a:xfrm flipH="1">
            <a:off x="4273740" y="3141416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Dynamisch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Oriëntatie</a:t>
            </a:r>
            <a:endParaRPr/>
          </a:p>
        </p:txBody>
      </p:sp>
      <p:sp>
        <p:nvSpPr>
          <p:cNvPr id="479" name="Google Shape;479;p48"/>
          <p:cNvSpPr txBox="1"/>
          <p:nvPr>
            <p:ph idx="2" type="title"/>
          </p:nvPr>
        </p:nvSpPr>
        <p:spPr>
          <a:xfrm>
            <a:off x="1446926" y="1475150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Observatie </a:t>
            </a:r>
            <a:endParaRPr sz="2000"/>
          </a:p>
        </p:txBody>
      </p:sp>
      <p:sp>
        <p:nvSpPr>
          <p:cNvPr id="480" name="Google Shape;480;p48"/>
          <p:cNvSpPr txBox="1"/>
          <p:nvPr>
            <p:ph idx="1" type="subTitle"/>
          </p:nvPr>
        </p:nvSpPr>
        <p:spPr>
          <a:xfrm flipH="1">
            <a:off x="399962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Sensoren</a:t>
            </a:r>
            <a:endParaRPr/>
          </a:p>
        </p:txBody>
      </p:sp>
      <p:sp>
        <p:nvSpPr>
          <p:cNvPr id="481" name="Google Shape;481;p48"/>
          <p:cNvSpPr txBox="1"/>
          <p:nvPr>
            <p:ph idx="3" type="title"/>
          </p:nvPr>
        </p:nvSpPr>
        <p:spPr>
          <a:xfrm>
            <a:off x="1446925" y="2488138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Mappen en </a:t>
            </a:r>
            <a:br>
              <a:rPr lang="en" sz="2000"/>
            </a:br>
            <a:r>
              <a:rPr lang="en" sz="2000"/>
              <a:t>lokaliseren</a:t>
            </a:r>
            <a:endParaRPr sz="2000"/>
          </a:p>
        </p:txBody>
      </p:sp>
      <p:sp>
        <p:nvSpPr>
          <p:cNvPr id="482" name="Google Shape;482;p48"/>
          <p:cNvSpPr txBox="1"/>
          <p:nvPr>
            <p:ph idx="5" type="title"/>
          </p:nvPr>
        </p:nvSpPr>
        <p:spPr>
          <a:xfrm>
            <a:off x="1446925" y="3501150"/>
            <a:ext cx="2552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SLAM algoritmen</a:t>
            </a:r>
            <a:endParaRPr sz="2000"/>
          </a:p>
        </p:txBody>
      </p:sp>
      <p:sp>
        <p:nvSpPr>
          <p:cNvPr id="483" name="Google Shape;483;p48"/>
          <p:cNvSpPr txBox="1"/>
          <p:nvPr>
            <p:ph idx="6" type="subTitle"/>
          </p:nvPr>
        </p:nvSpPr>
        <p:spPr>
          <a:xfrm flipH="1">
            <a:off x="3999626" y="3748725"/>
            <a:ext cx="9381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ORB-SLAM2</a:t>
            </a:r>
            <a:endParaRPr/>
          </a:p>
        </p:txBody>
      </p:sp>
      <p:sp>
        <p:nvSpPr>
          <p:cNvPr id="484" name="Google Shape;484;p48"/>
          <p:cNvSpPr txBox="1"/>
          <p:nvPr>
            <p:ph idx="1" type="subTitle"/>
          </p:nvPr>
        </p:nvSpPr>
        <p:spPr>
          <a:xfrm flipH="1">
            <a:off x="3999627" y="20033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Dynamische eigenschappen</a:t>
            </a:r>
            <a:endParaRPr/>
          </a:p>
        </p:txBody>
      </p:sp>
      <p:sp>
        <p:nvSpPr>
          <p:cNvPr id="485" name="Google Shape;485;p48"/>
          <p:cNvSpPr txBox="1"/>
          <p:nvPr>
            <p:ph idx="6" type="subTitle"/>
          </p:nvPr>
        </p:nvSpPr>
        <p:spPr>
          <a:xfrm flipH="1">
            <a:off x="3999618" y="4206350"/>
            <a:ext cx="9381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Cartographer</a:t>
            </a:r>
            <a:endParaRPr/>
          </a:p>
        </p:txBody>
      </p:sp>
      <p:sp>
        <p:nvSpPr>
          <p:cNvPr id="486" name="Google Shape;486;p48"/>
          <p:cNvSpPr txBox="1"/>
          <p:nvPr>
            <p:ph idx="6" type="subTitle"/>
          </p:nvPr>
        </p:nvSpPr>
        <p:spPr>
          <a:xfrm flipH="1">
            <a:off x="5437267" y="3748725"/>
            <a:ext cx="5850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BLAM!</a:t>
            </a:r>
            <a:endParaRPr/>
          </a:p>
        </p:txBody>
      </p:sp>
      <p:sp>
        <p:nvSpPr>
          <p:cNvPr id="487" name="Google Shape;487;p48"/>
          <p:cNvSpPr txBox="1"/>
          <p:nvPr>
            <p:ph idx="6" type="subTitle"/>
          </p:nvPr>
        </p:nvSpPr>
        <p:spPr>
          <a:xfrm flipH="1">
            <a:off x="5175368" y="4206350"/>
            <a:ext cx="11088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hdl_graph_slam</a:t>
            </a:r>
            <a:endParaRPr/>
          </a:p>
        </p:txBody>
      </p:sp>
      <p:sp>
        <p:nvSpPr>
          <p:cNvPr id="488" name="Google Shape;488;p48"/>
          <p:cNvSpPr txBox="1"/>
          <p:nvPr>
            <p:ph idx="6" type="subTitle"/>
          </p:nvPr>
        </p:nvSpPr>
        <p:spPr>
          <a:xfrm flipH="1">
            <a:off x="6403951" y="3748725"/>
            <a:ext cx="775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RTAB-Map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 planning</a:t>
            </a:r>
            <a:endParaRPr/>
          </a:p>
        </p:txBody>
      </p:sp>
      <p:sp>
        <p:nvSpPr>
          <p:cNvPr id="494" name="Google Shape;494;p49"/>
          <p:cNvSpPr txBox="1"/>
          <p:nvPr>
            <p:ph idx="2" type="title"/>
          </p:nvPr>
        </p:nvSpPr>
        <p:spPr>
          <a:xfrm>
            <a:off x="1919625" y="1555375"/>
            <a:ext cx="2343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Uitvoerbaar pad</a:t>
            </a:r>
            <a:endParaRPr sz="2000"/>
          </a:p>
        </p:txBody>
      </p:sp>
      <p:sp>
        <p:nvSpPr>
          <p:cNvPr id="495" name="Google Shape;495;p49"/>
          <p:cNvSpPr txBox="1"/>
          <p:nvPr>
            <p:ph idx="3" type="title"/>
          </p:nvPr>
        </p:nvSpPr>
        <p:spPr>
          <a:xfrm>
            <a:off x="1919625" y="2475350"/>
            <a:ext cx="21426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Doel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 uitvoering</a:t>
            </a:r>
            <a:endParaRPr/>
          </a:p>
        </p:txBody>
      </p:sp>
      <p:sp>
        <p:nvSpPr>
          <p:cNvPr id="501" name="Google Shape;501;p50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0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type="ctrTitle"/>
          </p:nvPr>
        </p:nvSpPr>
        <p:spPr>
          <a:xfrm>
            <a:off x="3792427" y="2664500"/>
            <a:ext cx="48123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7 </a:t>
            </a:r>
            <a:endParaRPr sz="9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Implementatie showcase</a:t>
            </a:r>
            <a:endParaRPr sz="3600"/>
          </a:p>
        </p:txBody>
      </p:sp>
      <p:cxnSp>
        <p:nvCxnSpPr>
          <p:cNvPr id="508" name="Google Shape;508;p51"/>
          <p:cNvCxnSpPr/>
          <p:nvPr/>
        </p:nvCxnSpPr>
        <p:spPr>
          <a:xfrm>
            <a:off x="7582500" y="3198900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52"/>
          <p:cNvCxnSpPr/>
          <p:nvPr/>
        </p:nvCxnSpPr>
        <p:spPr>
          <a:xfrm>
            <a:off x="547500" y="3011000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5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Implementatie showcase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5" name="Google Shape;515;p52"/>
          <p:cNvSpPr/>
          <p:nvPr/>
        </p:nvSpPr>
        <p:spPr>
          <a:xfrm>
            <a:off x="1915500" y="1299050"/>
            <a:ext cx="53130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812" y="1333825"/>
            <a:ext cx="4314876" cy="335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showcase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2" name="Google Shape;522;p53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23" name="Google Shape;523;p5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/>
          <p:nvPr>
            <p:ph idx="2" type="ctrTitle"/>
          </p:nvPr>
        </p:nvSpPr>
        <p:spPr>
          <a:xfrm>
            <a:off x="1932090" y="585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showcase indoor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Bedrijfsvoorstelling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6" name="Google Shape;166;p2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7" name="Google Shape;167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/>
          <p:nvPr>
            <p:ph idx="2" type="ctrTitle"/>
          </p:nvPr>
        </p:nvSpPr>
        <p:spPr>
          <a:xfrm>
            <a:off x="1932090" y="585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showcase outdoor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Reflectie</a:t>
            </a:r>
            <a:endParaRPr/>
          </a:p>
        </p:txBody>
      </p:sp>
      <p:sp>
        <p:nvSpPr>
          <p:cNvPr id="539" name="Google Shape;539;p56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40" name="Google Shape;540;p5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"/>
          <p:cNvSpPr txBox="1"/>
          <p:nvPr>
            <p:ph type="ctrTitle"/>
          </p:nvPr>
        </p:nvSpPr>
        <p:spPr>
          <a:xfrm flipH="1">
            <a:off x="2046300" y="0"/>
            <a:ext cx="5195700" cy="13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>
          <a:xfrm>
            <a:off x="1964850" y="2286350"/>
            <a:ext cx="31458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6850" lvl="0" marL="241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Condensed Light"/>
              <a:buChar char="■"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Expertise centrum van Hogeschool PXL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196850" lvl="0" marL="241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Condensed Light"/>
              <a:buChar char="■"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21 allround medewerkers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196850" lvl="0" marL="241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Condensed Light"/>
              <a:buChar char="■"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Primaire domeinen: VR/AR, IoT, AI en robotica</a:t>
            </a:r>
            <a:endParaRPr sz="10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3" name="Google Shape;173;p2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Bedrijfsvoorstelling</a:t>
            </a:r>
            <a:endParaRPr/>
          </a:p>
        </p:txBody>
      </p:sp>
      <p:cxnSp>
        <p:nvCxnSpPr>
          <p:cNvPr id="174" name="Google Shape;174;p29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00" y="1056574"/>
            <a:ext cx="5214300" cy="1243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voorstelling</a:t>
            </a:r>
            <a:endParaRPr/>
          </a:p>
        </p:txBody>
      </p:sp>
      <p:sp>
        <p:nvSpPr>
          <p:cNvPr id="181" name="Google Shape;181;p30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2" name="Google Shape;182;p30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961000" y="1299062"/>
            <a:ext cx="53082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ARCHITECTURE</a:t>
            </a:r>
            <a:endParaRPr b="1"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Condensed Light"/>
              <a:buChar char="■"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Ontworpen voor ontwikkelaars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Condensed Light"/>
              <a:buChar char="■"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Biedt kant-en-klare omgeving om in te ontwikkelen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Condensed Light"/>
              <a:buChar char="■"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Minimalistisch ontwerp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SHOWCASE</a:t>
            </a:r>
            <a:endParaRPr b="1"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Condensed Light"/>
              <a:buChar char="■"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Architecture als basis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Condensed Light"/>
              <a:buChar char="■"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Toepassing van onderzoeksvragen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Condensed Light"/>
              <a:buChar char="■"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UAV scant en brengt omgeving in kaart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Condensed Light"/>
              <a:buChar char="■"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Andere UAV navigeert autonoom naar gekozen object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8" name="Google Shape;188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voorstelling</a:t>
            </a:r>
            <a:endParaRPr/>
          </a:p>
        </p:txBody>
      </p:sp>
      <p:cxnSp>
        <p:nvCxnSpPr>
          <p:cNvPr id="189" name="Google Shape;189;p31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Technologieën</a:t>
            </a:r>
            <a:endParaRPr/>
          </a:p>
        </p:txBody>
      </p:sp>
      <p:sp>
        <p:nvSpPr>
          <p:cNvPr id="195" name="Google Shape;195;p32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862" y="2997912"/>
            <a:ext cx="375276" cy="3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 b="31572" l="18189" r="58963" t="33203"/>
          <a:stretch/>
        </p:blipFill>
        <p:spPr>
          <a:xfrm>
            <a:off x="5992448" y="2949836"/>
            <a:ext cx="528184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250" y="1227350"/>
            <a:ext cx="427500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 rotWithShape="1">
          <a:blip r:embed="rId6">
            <a:alphaModFix/>
          </a:blip>
          <a:srcRect b="0" l="0" r="73333" t="0"/>
          <a:stretch/>
        </p:blipFill>
        <p:spPr>
          <a:xfrm>
            <a:off x="1183691" y="1308313"/>
            <a:ext cx="336501" cy="3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 rotWithShape="1">
          <a:blip r:embed="rId7">
            <a:alphaModFix/>
          </a:blip>
          <a:srcRect b="3698" l="9718" r="9297" t="4058"/>
          <a:stretch/>
        </p:blipFill>
        <p:spPr>
          <a:xfrm>
            <a:off x="2779600" y="1227350"/>
            <a:ext cx="375267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 rotWithShape="1">
          <a:blip r:embed="rId8">
            <a:alphaModFix/>
          </a:blip>
          <a:srcRect b="18411" l="0" r="0" t="18405"/>
          <a:stretch/>
        </p:blipFill>
        <p:spPr>
          <a:xfrm>
            <a:off x="2565087" y="2991800"/>
            <a:ext cx="805173" cy="3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>
            <p:ph type="ctrTitle"/>
          </p:nvPr>
        </p:nvSpPr>
        <p:spPr>
          <a:xfrm>
            <a:off x="1909726" y="3573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Technologieën</a:t>
            </a:r>
            <a:endParaRPr/>
          </a:p>
        </p:txBody>
      </p:sp>
      <p:sp>
        <p:nvSpPr>
          <p:cNvPr id="208" name="Google Shape;208;p33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</a:t>
            </a:r>
            <a:endParaRPr/>
          </a:p>
        </p:txBody>
      </p:sp>
      <p:sp>
        <p:nvSpPr>
          <p:cNvPr id="209" name="Google Shape;209;p33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Operating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Gazebo</a:t>
            </a:r>
            <a:endParaRPr/>
          </a:p>
        </p:txBody>
      </p:sp>
      <p:sp>
        <p:nvSpPr>
          <p:cNvPr id="211" name="Google Shape;211;p33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dynamische simulator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MAVROS</a:t>
            </a:r>
            <a:endParaRPr/>
          </a:p>
        </p:txBody>
      </p:sp>
      <p:sp>
        <p:nvSpPr>
          <p:cNvPr id="213" name="Google Shape;213;p33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layer tussen ROS en MAVLink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15" name="Google Shape;215;p33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High-level programmeertaal </a:t>
            </a:r>
            <a:endParaRPr/>
          </a:p>
        </p:txBody>
      </p:sp>
      <p:sp>
        <p:nvSpPr>
          <p:cNvPr id="216" name="Google Shape;216;p33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17" name="Google Shape;217;p33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Containerisatie software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RViz</a:t>
            </a:r>
            <a:endParaRPr/>
          </a:p>
        </p:txBody>
      </p:sp>
      <p:sp>
        <p:nvSpPr>
          <p:cNvPr id="219" name="Google Shape;219;p33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visualisatie tool voor ROS applicaties</a:t>
            </a:r>
            <a:endParaRPr/>
          </a:p>
        </p:txBody>
      </p:sp>
      <p:cxnSp>
        <p:nvCxnSpPr>
          <p:cNvPr id="220" name="Google Shape;220;p33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3"/>
          <p:cNvCxnSpPr/>
          <p:nvPr/>
        </p:nvCxnSpPr>
        <p:spPr>
          <a:xfrm rot="10800000">
            <a:off x="2083250" y="3461525"/>
            <a:ext cx="70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3"/>
          <p:cNvSpPr txBox="1"/>
          <p:nvPr>
            <p:ph idx="7" type="ctrTitle"/>
          </p:nvPr>
        </p:nvSpPr>
        <p:spPr>
          <a:xfrm>
            <a:off x="20774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PX4 Autopilot</a:t>
            </a:r>
            <a:endParaRPr/>
          </a:p>
        </p:txBody>
      </p:sp>
      <p:sp>
        <p:nvSpPr>
          <p:cNvPr id="223" name="Google Shape;223;p33"/>
          <p:cNvSpPr txBox="1"/>
          <p:nvPr>
            <p:ph idx="8" type="subTitle"/>
          </p:nvPr>
        </p:nvSpPr>
        <p:spPr>
          <a:xfrm>
            <a:off x="22290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Automatische piloot systeem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9">
            <a:alphaModFix/>
          </a:blip>
          <a:srcRect b="16329" l="0" r="0" t="18118"/>
          <a:stretch/>
        </p:blipFill>
        <p:spPr>
          <a:xfrm>
            <a:off x="7606063" y="3026967"/>
            <a:ext cx="528176" cy="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862" y="2997912"/>
            <a:ext cx="375276" cy="3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4">
            <a:alphaModFix/>
          </a:blip>
          <a:srcRect b="31572" l="18189" r="58963" t="33203"/>
          <a:stretch/>
        </p:blipFill>
        <p:spPr>
          <a:xfrm>
            <a:off x="5992448" y="2949836"/>
            <a:ext cx="528184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250" y="1227350"/>
            <a:ext cx="427500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6">
            <a:alphaModFix/>
          </a:blip>
          <a:srcRect b="0" l="0" r="73333" t="0"/>
          <a:stretch/>
        </p:blipFill>
        <p:spPr>
          <a:xfrm>
            <a:off x="1183691" y="1308313"/>
            <a:ext cx="336501" cy="3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7">
            <a:alphaModFix/>
          </a:blip>
          <a:srcRect b="3698" l="9718" r="9297" t="4058"/>
          <a:stretch/>
        </p:blipFill>
        <p:spPr>
          <a:xfrm>
            <a:off x="2779600" y="1227350"/>
            <a:ext cx="375267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8">
            <a:alphaModFix/>
          </a:blip>
          <a:srcRect b="18411" l="0" r="0" t="18405"/>
          <a:stretch/>
        </p:blipFill>
        <p:spPr>
          <a:xfrm>
            <a:off x="2565087" y="2991800"/>
            <a:ext cx="805173" cy="3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>
            <p:ph type="ctrTitle"/>
          </p:nvPr>
        </p:nvSpPr>
        <p:spPr>
          <a:xfrm>
            <a:off x="1909726" y="3573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Technologieën</a:t>
            </a:r>
            <a:endParaRPr/>
          </a:p>
        </p:txBody>
      </p:sp>
      <p:sp>
        <p:nvSpPr>
          <p:cNvPr id="236" name="Google Shape;236;p34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</a:t>
            </a:r>
            <a:endParaRPr/>
          </a:p>
        </p:txBody>
      </p:sp>
      <p:sp>
        <p:nvSpPr>
          <p:cNvPr id="237" name="Google Shape;237;p34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Operating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Gazebo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39" name="Google Shape;239;p34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dynamische simulator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40" name="Google Shape;240;p34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MAVROS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1" name="Google Shape;241;p34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Translation layer tussen ROS en MAVLink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42" name="Google Shape;242;p34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Python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3" name="Google Shape;243;p34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High-level programmeertaal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44" name="Google Shape;244;p34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Docker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5" name="Google Shape;245;p34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Containerisatie software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46" name="Google Shape;246;p34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RViz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7" name="Google Shape;247;p34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3D visualisatie tool voor ROS applicaties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248" name="Google Shape;248;p34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4"/>
          <p:cNvCxnSpPr/>
          <p:nvPr/>
        </p:nvCxnSpPr>
        <p:spPr>
          <a:xfrm rot="10800000">
            <a:off x="2083250" y="3461525"/>
            <a:ext cx="70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34"/>
          <p:cNvSpPr txBox="1"/>
          <p:nvPr>
            <p:ph idx="7" type="ctrTitle"/>
          </p:nvPr>
        </p:nvSpPr>
        <p:spPr>
          <a:xfrm>
            <a:off x="20774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PX4 Autopilot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1" name="Google Shape;251;p34"/>
          <p:cNvSpPr txBox="1"/>
          <p:nvPr>
            <p:ph idx="8" type="subTitle"/>
          </p:nvPr>
        </p:nvSpPr>
        <p:spPr>
          <a:xfrm>
            <a:off x="22290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Automatische piloot systeem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9">
            <a:alphaModFix/>
          </a:blip>
          <a:srcRect b="16329" l="0" r="0" t="18118"/>
          <a:stretch/>
        </p:blipFill>
        <p:spPr>
          <a:xfrm>
            <a:off x="7606063" y="3026967"/>
            <a:ext cx="528176" cy="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